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0" r:id="rId3"/>
    <p:sldId id="257" r:id="rId4"/>
    <p:sldId id="258" r:id="rId5"/>
    <p:sldId id="263" r:id="rId6"/>
    <p:sldId id="262" r:id="rId7"/>
    <p:sldId id="264" r:id="rId8"/>
    <p:sldId id="265" r:id="rId9"/>
    <p:sldId id="261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D113A9D2-9D6B-4929-AA2D-F23B5EE8CBE7}" styleName="Themed Style 2 –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ABFCF23-3B69-468F-B69F-88F6DE6A72F2}" styleName="Medium Style 1 –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5763"/>
  </p:normalViewPr>
  <p:slideViewPr>
    <p:cSldViewPr snapToGrid="0" snapToObjects="1">
      <p:cViewPr varScale="1">
        <p:scale>
          <a:sx n="107" d="100"/>
          <a:sy n="107" d="100"/>
        </p:scale>
        <p:origin x="73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reekschoolcph.dk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02EA1-62B6-0DA8-C2D6-8BEF63156D6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a-DK" b="1" dirty="0"/>
              <a:t>Den Græske Skoles Forældreforening </a:t>
            </a:r>
            <a:br>
              <a:rPr lang="da-DK" b="1" dirty="0"/>
            </a:br>
            <a:r>
              <a:rPr lang="el-GR" b="1" dirty="0"/>
              <a:t>Σύλλογος γονέων ελληνικού σχολείου</a:t>
            </a:r>
            <a:endParaRPr lang="en-DK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AF3237-EA57-A972-3DFE-5CA4177347D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/>
              <a:t>Γενική συνέλευση</a:t>
            </a:r>
          </a:p>
          <a:p>
            <a:r>
              <a:rPr lang="da-DK" dirty="0"/>
              <a:t>6  </a:t>
            </a:r>
            <a:r>
              <a:rPr lang="el-GR" dirty="0"/>
              <a:t>Απριλίου 2024</a:t>
            </a:r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2701344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4EBEB-7EA6-CF39-0AFB-6DFB3F7A5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Θέματα προς συζήτηση</a:t>
            </a:r>
            <a:endParaRPr lang="en-D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38CBB1-A208-9249-170B-CA5192872C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4114" y="1208314"/>
            <a:ext cx="9610498" cy="5475101"/>
          </a:xfrm>
        </p:spPr>
        <p:txBody>
          <a:bodyPr>
            <a:normAutofit/>
          </a:bodyPr>
          <a:lstStyle/>
          <a:p>
            <a:r>
              <a:rPr lang="da-DK" sz="1900" dirty="0"/>
              <a:t>T</a:t>
            </a:r>
            <a:r>
              <a:rPr lang="el-GR" sz="1900" dirty="0"/>
              <a:t>ον οικονομικό απολογισμό της προαναφερθείσας χρονικής περιόδου και τον οικονομικό προγραμματισμό για την επόμενη, </a:t>
            </a:r>
            <a:endParaRPr lang="da-DK" sz="1900" dirty="0"/>
          </a:p>
          <a:p>
            <a:r>
              <a:rPr lang="da-DK" sz="1900" dirty="0"/>
              <a:t>T</a:t>
            </a:r>
            <a:r>
              <a:rPr lang="el-GR" sz="1900" dirty="0"/>
              <a:t>α πεπραγμένα του συλλόγου μας από τον προηγούμενη γενική συνέλευση που έλαβε χώρα το Μάρτιο του 2023, έως σήμερα,</a:t>
            </a:r>
            <a:endParaRPr lang="da-DK" sz="1900" dirty="0"/>
          </a:p>
          <a:p>
            <a:r>
              <a:rPr lang="da-DK" sz="1900" dirty="0"/>
              <a:t>T</a:t>
            </a:r>
            <a:r>
              <a:rPr lang="el-GR" sz="1900" dirty="0"/>
              <a:t>ο κτιριακό θέμα του συλλόγου, με έμφαση στο μέρος διεξαγωγής των εξετάσεων ελληνομάθειας,</a:t>
            </a:r>
            <a:endParaRPr lang="da-DK" sz="1900" dirty="0"/>
          </a:p>
          <a:p>
            <a:r>
              <a:rPr lang="el-GR" sz="1900" dirty="0"/>
              <a:t>Παρουσίαση του </a:t>
            </a:r>
            <a:r>
              <a:rPr lang="el-GR" sz="1900" dirty="0" err="1"/>
              <a:t>ιστοτόπου</a:t>
            </a:r>
            <a:r>
              <a:rPr lang="el-GR" sz="1900" dirty="0"/>
              <a:t> για το σχολείο μας, </a:t>
            </a:r>
            <a:r>
              <a:rPr lang="en-GB" dirty="0">
                <a:hlinkClick r:id="rId2"/>
              </a:rPr>
              <a:t>https://greekschoolcph.dk</a:t>
            </a:r>
            <a:endParaRPr lang="el-GR" dirty="0"/>
          </a:p>
          <a:p>
            <a:r>
              <a:rPr lang="da-DK" sz="1900" dirty="0"/>
              <a:t>T</a:t>
            </a:r>
            <a:r>
              <a:rPr lang="el-GR" sz="1900" dirty="0"/>
              <a:t>η δημογραφική κατάσταση των μελών μας και την αίτηση για δεύτερο εκπαιδευτικό που θα διδάσκει σε άλλο σχολείο</a:t>
            </a:r>
            <a:endParaRPr lang="da-DK" sz="1900" dirty="0"/>
          </a:p>
          <a:p>
            <a:r>
              <a:rPr lang="el-GR" sz="1900" dirty="0"/>
              <a:t>Πιθανές νέες εκδηλώσεις και συνεργασία με φοιτητή/φοιτήτρια προγράμματος </a:t>
            </a:r>
            <a:r>
              <a:rPr lang="en-GB" sz="1900" dirty="0"/>
              <a:t>Erasmus, </a:t>
            </a:r>
            <a:endParaRPr lang="el-GR" sz="1900" dirty="0"/>
          </a:p>
          <a:p>
            <a:r>
              <a:rPr lang="el-GR" sz="1900" dirty="0"/>
              <a:t>Εκλογές για την ανάδειξη του διοικητικού συμβουλίου, </a:t>
            </a:r>
            <a:endParaRPr lang="da-DK" sz="1900" dirty="0"/>
          </a:p>
          <a:p>
            <a:r>
              <a:rPr lang="el-GR" sz="1900" dirty="0"/>
              <a:t>Τα νέα της Δασκάλας </a:t>
            </a:r>
          </a:p>
          <a:p>
            <a:r>
              <a:rPr lang="el-GR" sz="1900" dirty="0"/>
              <a:t>Γενικά….</a:t>
            </a:r>
            <a:endParaRPr lang="da-DK" sz="1900" dirty="0"/>
          </a:p>
          <a:p>
            <a:endParaRPr lang="da-DK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7C7D33-860C-E493-9DA7-B5EC17AB3A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5169" y="4837241"/>
            <a:ext cx="3726831" cy="1846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574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04C6E-976A-29EB-7CD3-66C8ABF16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Μέλη και </a:t>
            </a:r>
            <a:r>
              <a:rPr lang="el-GR" dirty="0" err="1"/>
              <a:t>Μαθητ</a:t>
            </a:r>
            <a:r>
              <a:rPr lang="en-DK" dirty="0"/>
              <a:t>έ</a:t>
            </a:r>
            <a:r>
              <a:rPr lang="el-GR" dirty="0"/>
              <a:t>ς</a:t>
            </a:r>
            <a:endParaRPr lang="en-D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FFDD1A-473E-3188-80C8-EE8E84B715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2925" y="1654174"/>
            <a:ext cx="8915400" cy="4579716"/>
          </a:xfrm>
        </p:spPr>
        <p:txBody>
          <a:bodyPr/>
          <a:lstStyle/>
          <a:p>
            <a:r>
              <a:rPr lang="da-DK" dirty="0"/>
              <a:t>56</a:t>
            </a:r>
            <a:r>
              <a:rPr lang="el-GR" dirty="0"/>
              <a:t> εγγεγραμμένα μέλη / </a:t>
            </a:r>
            <a:r>
              <a:rPr lang="da-DK" dirty="0"/>
              <a:t>5</a:t>
            </a:r>
            <a:r>
              <a:rPr lang="el-GR" dirty="0"/>
              <a:t>4 ενεργά μέλη </a:t>
            </a:r>
          </a:p>
          <a:p>
            <a:r>
              <a:rPr lang="da-DK" dirty="0"/>
              <a:t>69 </a:t>
            </a:r>
            <a:r>
              <a:rPr lang="el-GR" dirty="0"/>
              <a:t>ενεργοί μαθητές.</a:t>
            </a:r>
          </a:p>
          <a:p>
            <a:r>
              <a:rPr lang="el-GR" dirty="0"/>
              <a:t>Ποσό συνδρομής</a:t>
            </a:r>
            <a:r>
              <a:rPr lang="da-DK" dirty="0"/>
              <a:t>.</a:t>
            </a:r>
            <a:endParaRPr lang="el-GR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r>
              <a:rPr lang="el-GR" dirty="0"/>
              <a:t>Βιβλία</a:t>
            </a:r>
            <a:r>
              <a:rPr lang="da-DK" dirty="0"/>
              <a:t>. </a:t>
            </a:r>
          </a:p>
          <a:p>
            <a:pPr marL="0" indent="0">
              <a:buNone/>
            </a:pPr>
            <a:r>
              <a:rPr lang="el-GR" dirty="0"/>
              <a:t>Τα βιβλία τα αγοράζουν μέλη του συλλόγου και διανέμονται από την δασκάλα, ενώ τα λεφτά συλλέγονται από το σύλλογο.</a:t>
            </a:r>
          </a:p>
          <a:p>
            <a:endParaRPr lang="el-GR" dirty="0"/>
          </a:p>
          <a:p>
            <a:endParaRPr lang="el-GR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9B49FA5-CB46-6736-6517-40064D2379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399320"/>
              </p:ext>
            </p:extLst>
          </p:nvPr>
        </p:nvGraphicFramePr>
        <p:xfrm>
          <a:off x="3152093" y="2935064"/>
          <a:ext cx="4693730" cy="939800"/>
        </p:xfrm>
        <a:graphic>
          <a:graphicData uri="http://schemas.openxmlformats.org/drawingml/2006/table">
            <a:tbl>
              <a:tblPr/>
              <a:tblGrid>
                <a:gridCol w="1362075">
                  <a:extLst>
                    <a:ext uri="{9D8B030D-6E8A-4147-A177-3AD203B41FA5}">
                      <a16:colId xmlns:a16="http://schemas.microsoft.com/office/drawing/2014/main" val="3285458260"/>
                    </a:ext>
                  </a:extLst>
                </a:gridCol>
                <a:gridCol w="1437132">
                  <a:extLst>
                    <a:ext uri="{9D8B030D-6E8A-4147-A177-3AD203B41FA5}">
                      <a16:colId xmlns:a16="http://schemas.microsoft.com/office/drawing/2014/main" val="4257453671"/>
                    </a:ext>
                  </a:extLst>
                </a:gridCol>
                <a:gridCol w="1894523">
                  <a:extLst>
                    <a:ext uri="{9D8B030D-6E8A-4147-A177-3AD203B41FA5}">
                      <a16:colId xmlns:a16="http://schemas.microsoft.com/office/drawing/2014/main" val="2409486941"/>
                    </a:ext>
                  </a:extLst>
                </a:gridCol>
              </a:tblGrid>
              <a:tr h="241300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Συνδρομή 2023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Ποσό (κορώνες)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Εξήγηση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199386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Συνδρομή 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D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Συνδρομή για 1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 </a:t>
                      </a:r>
                      <a:r>
                        <a:rPr lang="el-G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παιδι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060504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Συνδρομή 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D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Συνδρομή για 2 παιδιά.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2526699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Συνδρομή 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D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Συνδρομή για 3 παιδιά.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9845018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B3DDC97-7D7B-40EA-782A-914E3DF8B5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8735517"/>
              </p:ext>
            </p:extLst>
          </p:nvPr>
        </p:nvGraphicFramePr>
        <p:xfrm>
          <a:off x="8404991" y="630703"/>
          <a:ext cx="3448050" cy="365760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1622425">
                  <a:extLst>
                    <a:ext uri="{9D8B030D-6E8A-4147-A177-3AD203B41FA5}">
                      <a16:colId xmlns:a16="http://schemas.microsoft.com/office/drawing/2014/main" val="1175705078"/>
                    </a:ext>
                  </a:extLst>
                </a:gridCol>
                <a:gridCol w="1825625">
                  <a:extLst>
                    <a:ext uri="{9D8B030D-6E8A-4147-A177-3AD203B41FA5}">
                      <a16:colId xmlns:a16="http://schemas.microsoft.com/office/drawing/2014/main" val="2712012916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DK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Έ</a:t>
                      </a:r>
                      <a:r>
                        <a:rPr lang="el-GR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τος γεννήσεως</a:t>
                      </a:r>
                      <a:endParaRPr lang="en-D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Αριθμός μαθητών</a:t>
                      </a:r>
                      <a:endParaRPr lang="en-D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0166296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DK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2001</a:t>
                      </a:r>
                      <a:endParaRPr lang="en-D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K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D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5298867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DK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2005</a:t>
                      </a:r>
                      <a:endParaRPr lang="en-D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K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D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6171324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DK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2007</a:t>
                      </a:r>
                      <a:endParaRPr lang="en-D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K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D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7992668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DK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2008</a:t>
                      </a:r>
                      <a:endParaRPr lang="en-D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K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  <a:endParaRPr lang="en-D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6188187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DK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2009</a:t>
                      </a:r>
                      <a:endParaRPr lang="en-D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K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5</a:t>
                      </a:r>
                      <a:endParaRPr lang="en-D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6588534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DK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2010</a:t>
                      </a:r>
                      <a:endParaRPr lang="en-D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K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  <a:endParaRPr lang="en-D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841521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DK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2011</a:t>
                      </a:r>
                      <a:endParaRPr lang="en-D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K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6</a:t>
                      </a:r>
                      <a:endParaRPr lang="en-D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620661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DK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2012</a:t>
                      </a:r>
                      <a:endParaRPr lang="en-D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K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  <a:endParaRPr lang="en-D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1810953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DK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2013</a:t>
                      </a:r>
                      <a:endParaRPr lang="en-D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K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6</a:t>
                      </a:r>
                      <a:endParaRPr lang="en-D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0685393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DK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2014</a:t>
                      </a:r>
                      <a:endParaRPr lang="en-D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K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5</a:t>
                      </a:r>
                      <a:endParaRPr lang="en-D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140906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DK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2015</a:t>
                      </a:r>
                      <a:endParaRPr lang="en-D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K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10</a:t>
                      </a:r>
                      <a:endParaRPr lang="en-D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7165187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DK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2016</a:t>
                      </a:r>
                      <a:endParaRPr lang="en-D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K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7</a:t>
                      </a:r>
                      <a:endParaRPr lang="en-D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5714187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DK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2017</a:t>
                      </a:r>
                      <a:endParaRPr lang="en-D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K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15</a:t>
                      </a:r>
                      <a:endParaRPr lang="en-D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7667923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Σύνολο</a:t>
                      </a:r>
                      <a:endParaRPr lang="en-D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  <a:endParaRPr lang="en-D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020387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87316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1DB66B-DECA-D591-3028-541F46F2B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Έσοδα – Έξοδα 2023</a:t>
            </a:r>
            <a:endParaRPr lang="en-DK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016B9C5-01F4-96EC-7D3A-9E5982C098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8719468"/>
              </p:ext>
            </p:extLst>
          </p:nvPr>
        </p:nvGraphicFramePr>
        <p:xfrm>
          <a:off x="222370" y="4061722"/>
          <a:ext cx="5639521" cy="2291791"/>
        </p:xfrm>
        <a:graphic>
          <a:graphicData uri="http://schemas.openxmlformats.org/drawingml/2006/table">
            <a:tbl>
              <a:tblPr/>
              <a:tblGrid>
                <a:gridCol w="1356497">
                  <a:extLst>
                    <a:ext uri="{9D8B030D-6E8A-4147-A177-3AD203B41FA5}">
                      <a16:colId xmlns:a16="http://schemas.microsoft.com/office/drawing/2014/main" val="2529890712"/>
                    </a:ext>
                  </a:extLst>
                </a:gridCol>
                <a:gridCol w="596900">
                  <a:extLst>
                    <a:ext uri="{9D8B030D-6E8A-4147-A177-3AD203B41FA5}">
                      <a16:colId xmlns:a16="http://schemas.microsoft.com/office/drawing/2014/main" val="957593281"/>
                    </a:ext>
                  </a:extLst>
                </a:gridCol>
                <a:gridCol w="1829487">
                  <a:extLst>
                    <a:ext uri="{9D8B030D-6E8A-4147-A177-3AD203B41FA5}">
                      <a16:colId xmlns:a16="http://schemas.microsoft.com/office/drawing/2014/main" val="974036272"/>
                    </a:ext>
                  </a:extLst>
                </a:gridCol>
                <a:gridCol w="1856637">
                  <a:extLst>
                    <a:ext uri="{9D8B030D-6E8A-4147-A177-3AD203B41FA5}">
                      <a16:colId xmlns:a16="http://schemas.microsoft.com/office/drawing/2014/main" val="3287252069"/>
                    </a:ext>
                  </a:extLst>
                </a:gridCol>
              </a:tblGrid>
              <a:tr h="285293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l-GR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Προυπολογισμός</a:t>
                      </a:r>
                      <a:endParaRPr lang="el-G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DK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l-G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Έσοδα 2023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8634419"/>
                  </a:ext>
                </a:extLst>
              </a:tr>
              <a:tr h="249631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Έσοδα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Ποσό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Έσοδα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Ποσό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3665122"/>
                  </a:ext>
                </a:extLst>
              </a:tr>
              <a:tr h="309067"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Συνδρομή (60 μαθητές)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D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Συνδρομή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D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16330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7397165"/>
                  </a:ext>
                </a:extLst>
              </a:tr>
              <a:tr h="309067"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λαχνοι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D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Λαχνοί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D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5007693"/>
                  </a:ext>
                </a:extLst>
              </a:tr>
              <a:tr h="309067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Βιβλία βιβλιοθήκης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D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Βιβλία βιβλιοθήκης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D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9949510"/>
                  </a:ext>
                </a:extLst>
              </a:tr>
              <a:tr h="309067">
                <a:tc>
                  <a:txBody>
                    <a:bodyPr/>
                    <a:lstStyle/>
                    <a:p>
                      <a:pPr algn="ctr" fontAlgn="ctr"/>
                      <a:r>
                        <a:rPr lang="en-D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D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Βιβλία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D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4156190"/>
                  </a:ext>
                </a:extLst>
              </a:tr>
              <a:tr h="285293">
                <a:tc>
                  <a:txBody>
                    <a:bodyPr/>
                    <a:lstStyle/>
                    <a:p>
                      <a:pPr algn="r" fontAlgn="ctr"/>
                      <a:r>
                        <a:rPr lang="el-G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Σύνολο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DK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16650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Σύνολο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DK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25705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7580674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AA09741B-D3E9-0B8D-33DE-57AF8EA4FC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7793610"/>
              </p:ext>
            </p:extLst>
          </p:nvPr>
        </p:nvGraphicFramePr>
        <p:xfrm>
          <a:off x="3482132" y="1705420"/>
          <a:ext cx="4759518" cy="1769446"/>
        </p:xfrm>
        <a:graphic>
          <a:graphicData uri="http://schemas.openxmlformats.org/drawingml/2006/table">
            <a:tbl>
              <a:tblPr/>
              <a:tblGrid>
                <a:gridCol w="2805049">
                  <a:extLst>
                    <a:ext uri="{9D8B030D-6E8A-4147-A177-3AD203B41FA5}">
                      <a16:colId xmlns:a16="http://schemas.microsoft.com/office/drawing/2014/main" val="1852523445"/>
                    </a:ext>
                  </a:extLst>
                </a:gridCol>
                <a:gridCol w="1954469">
                  <a:extLst>
                    <a:ext uri="{9D8B030D-6E8A-4147-A177-3AD203B41FA5}">
                      <a16:colId xmlns:a16="http://schemas.microsoft.com/office/drawing/2014/main" val="3198233174"/>
                    </a:ext>
                  </a:extLst>
                </a:gridCol>
              </a:tblGrid>
              <a:tr h="214133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l-G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Κίνηση τραπεζικού λογαριασμού 2023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9920227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Τραπεζικός λογαριασμός 03-Οκτ.-22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D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16329,51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2659036"/>
                  </a:ext>
                </a:extLst>
              </a:tr>
              <a:tr h="214193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Αίθουσες 2022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D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-5470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3954202"/>
                  </a:ext>
                </a:extLst>
              </a:tr>
              <a:tr h="292100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Εξοδα</a:t>
                      </a:r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Danske Bank 2023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D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2738972"/>
                  </a:ext>
                </a:extLst>
              </a:tr>
              <a:tr h="188793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Δωρεά κυπριακής πρεσβείας 2022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D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156003"/>
                  </a:ext>
                </a:extLst>
              </a:tr>
              <a:tr h="204907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Σύνολο 2023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DK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11559,51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7626523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Τραπεζικος λογαριασμος 31/12/2023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DK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11322,51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0194277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E81E1BB0-6FEA-F258-ACDA-BAC08F88E7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0106115"/>
              </p:ext>
            </p:extLst>
          </p:nvPr>
        </p:nvGraphicFramePr>
        <p:xfrm>
          <a:off x="6096000" y="4061722"/>
          <a:ext cx="5861890" cy="2384035"/>
        </p:xfrm>
        <a:graphic>
          <a:graphicData uri="http://schemas.openxmlformats.org/drawingml/2006/table">
            <a:tbl>
              <a:tblPr/>
              <a:tblGrid>
                <a:gridCol w="2168525">
                  <a:extLst>
                    <a:ext uri="{9D8B030D-6E8A-4147-A177-3AD203B41FA5}">
                      <a16:colId xmlns:a16="http://schemas.microsoft.com/office/drawing/2014/main" val="3665824675"/>
                    </a:ext>
                  </a:extLst>
                </a:gridCol>
                <a:gridCol w="561975">
                  <a:extLst>
                    <a:ext uri="{9D8B030D-6E8A-4147-A177-3AD203B41FA5}">
                      <a16:colId xmlns:a16="http://schemas.microsoft.com/office/drawing/2014/main" val="1319089881"/>
                    </a:ext>
                  </a:extLst>
                </a:gridCol>
                <a:gridCol w="1842008">
                  <a:extLst>
                    <a:ext uri="{9D8B030D-6E8A-4147-A177-3AD203B41FA5}">
                      <a16:colId xmlns:a16="http://schemas.microsoft.com/office/drawing/2014/main" val="1757377708"/>
                    </a:ext>
                  </a:extLst>
                </a:gridCol>
                <a:gridCol w="1289382">
                  <a:extLst>
                    <a:ext uri="{9D8B030D-6E8A-4147-A177-3AD203B41FA5}">
                      <a16:colId xmlns:a16="http://schemas.microsoft.com/office/drawing/2014/main" val="20422622"/>
                    </a:ext>
                  </a:extLst>
                </a:gridCol>
              </a:tblGrid>
              <a:tr h="271535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l-G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Προϋπολογισμός</a:t>
                      </a:r>
                      <a:endParaRPr lang="el-G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DK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l-G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Έξοδα 2023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0498040"/>
                  </a:ext>
                </a:extLst>
              </a:tr>
              <a:tr h="237593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Έξοδα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Ποσό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Έξοδα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Ποσό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5475212"/>
                  </a:ext>
                </a:extLst>
              </a:tr>
              <a:tr h="294163"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αίθουσες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Αίθουσες 2023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D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-5790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4770301"/>
                  </a:ext>
                </a:extLst>
              </a:tr>
              <a:tr h="294163"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βασιλόπιτα, 28η Οκτ, 25η Μαρ, </a:t>
                      </a:r>
                      <a:r>
                        <a:rPr lang="el-G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Χριστουγ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Εκδηλώσεις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D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-4586,25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3362298"/>
                  </a:ext>
                </a:extLst>
              </a:tr>
              <a:tr h="294163"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έξοδα λογαριασμού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Έξοδα </a:t>
                      </a:r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MobilePay Box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D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1676675"/>
                  </a:ext>
                </a:extLst>
              </a:tr>
              <a:tr h="294163">
                <a:tc>
                  <a:txBody>
                    <a:bodyPr/>
                    <a:lstStyle/>
                    <a:p>
                      <a:pPr algn="ctr" fontAlgn="b"/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Βιβλία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D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-8050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6281267"/>
                  </a:ext>
                </a:extLst>
              </a:tr>
              <a:tr h="294163">
                <a:tc>
                  <a:txBody>
                    <a:bodyPr/>
                    <a:lstStyle/>
                    <a:p>
                      <a:pPr algn="ctr" fontAlgn="b"/>
                      <a:r>
                        <a:rPr lang="en-D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Έξοδα 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Danske Bank 2023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D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9385272"/>
                  </a:ext>
                </a:extLst>
              </a:tr>
              <a:tr h="271535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Σύνολο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DK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Σύνολο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DK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-19155,25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56468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3301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1DB66B-DECA-D591-3028-541F46F2B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70100"/>
          </a:xfrm>
        </p:spPr>
        <p:txBody>
          <a:bodyPr/>
          <a:lstStyle/>
          <a:p>
            <a:r>
              <a:rPr lang="el-GR" dirty="0"/>
              <a:t>Προϋπολογισμός </a:t>
            </a:r>
            <a:r>
              <a:rPr lang="da-DK" dirty="0"/>
              <a:t>2024</a:t>
            </a:r>
            <a:endParaRPr lang="en-DK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A7F896B-D269-DF59-2FD0-9E731243A4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628147"/>
              </p:ext>
            </p:extLst>
          </p:nvPr>
        </p:nvGraphicFramePr>
        <p:xfrm>
          <a:off x="2592925" y="1905000"/>
          <a:ext cx="6944317" cy="878078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5570207">
                  <a:extLst>
                    <a:ext uri="{9D8B030D-6E8A-4147-A177-3AD203B41FA5}">
                      <a16:colId xmlns:a16="http://schemas.microsoft.com/office/drawing/2014/main" val="1452888219"/>
                    </a:ext>
                  </a:extLst>
                </a:gridCol>
                <a:gridCol w="1374110">
                  <a:extLst>
                    <a:ext uri="{9D8B030D-6E8A-4147-A177-3AD203B41FA5}">
                      <a16:colId xmlns:a16="http://schemas.microsoft.com/office/drawing/2014/main" val="205523231"/>
                    </a:ext>
                  </a:extLst>
                </a:gridCol>
              </a:tblGrid>
              <a:tr h="228237">
                <a:tc>
                  <a:txBody>
                    <a:bodyPr/>
                    <a:lstStyle/>
                    <a:p>
                      <a:pPr algn="ctr" fontAlgn="ctr"/>
                      <a:r>
                        <a:rPr lang="da-DK" sz="12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MobilePay Box 6/04/2024</a:t>
                      </a:r>
                      <a:endParaRPr lang="el-G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DK" sz="12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19288,31 kr</a:t>
                      </a:r>
                      <a:endParaRPr lang="en-DK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42682873"/>
                  </a:ext>
                </a:extLst>
              </a:tr>
              <a:tr h="365996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Τραπεζικός λογαριασμός </a:t>
                      </a:r>
                      <a:r>
                        <a:rPr lang="da-DK" sz="12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18/03/2023 (17254,51kr-5470kr )</a:t>
                      </a:r>
                      <a:endParaRPr lang="el-G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DK" sz="12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11322,51 kr</a:t>
                      </a:r>
                      <a:endParaRPr lang="en-DK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14352478"/>
                  </a:ext>
                </a:extLst>
              </a:tr>
              <a:tr h="219962">
                <a:tc>
                  <a:txBody>
                    <a:bodyPr/>
                    <a:lstStyle/>
                    <a:p>
                      <a:pPr algn="r" fontAlgn="ctr"/>
                      <a:r>
                        <a:rPr lang="el-GR" sz="1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Σύνολο</a:t>
                      </a:r>
                      <a:endParaRPr lang="el-G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30610,82</a:t>
                      </a:r>
                      <a:r>
                        <a:rPr lang="en-DK" sz="1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 kr</a:t>
                      </a:r>
                      <a:endParaRPr lang="en-DK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17127987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18166879-FFDB-30F1-9F20-0EDEC2283B6E}"/>
              </a:ext>
            </a:extLst>
          </p:cNvPr>
          <p:cNvSpPr/>
          <p:nvPr/>
        </p:nvSpPr>
        <p:spPr>
          <a:xfrm>
            <a:off x="3630421" y="1514939"/>
            <a:ext cx="4931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>
                <a:solidFill>
                  <a:srgbClr val="000000"/>
                </a:solidFill>
              </a:rPr>
              <a:t>Σύνολο χρημάτων συλλόγου </a:t>
            </a:r>
            <a:r>
              <a:rPr lang="da-DK" b="1" dirty="0">
                <a:solidFill>
                  <a:srgbClr val="000000"/>
                </a:solidFill>
              </a:rPr>
              <a:t> - 06/04/2024</a:t>
            </a:r>
            <a:endParaRPr lang="en-DK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036FCF0F-DC8D-D024-AC31-A176FADAEA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1614176"/>
              </p:ext>
            </p:extLst>
          </p:nvPr>
        </p:nvGraphicFramePr>
        <p:xfrm>
          <a:off x="687388" y="3448050"/>
          <a:ext cx="4775200" cy="1181100"/>
        </p:xfrm>
        <a:graphic>
          <a:graphicData uri="http://schemas.openxmlformats.org/drawingml/2006/table">
            <a:tbl>
              <a:tblPr/>
              <a:tblGrid>
                <a:gridCol w="1448763">
                  <a:extLst>
                    <a:ext uri="{9D8B030D-6E8A-4147-A177-3AD203B41FA5}">
                      <a16:colId xmlns:a16="http://schemas.microsoft.com/office/drawing/2014/main" val="1029794759"/>
                    </a:ext>
                  </a:extLst>
                </a:gridCol>
                <a:gridCol w="3326437">
                  <a:extLst>
                    <a:ext uri="{9D8B030D-6E8A-4147-A177-3AD203B41FA5}">
                      <a16:colId xmlns:a16="http://schemas.microsoft.com/office/drawing/2014/main" val="599045655"/>
                    </a:ext>
                  </a:extLst>
                </a:gridCol>
              </a:tblGrid>
              <a:tr h="30480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l-G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Προυπολογισμός 2024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8738028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Έσοδα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Ποσό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9890806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Συνδρομή (60 μαθητές)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1719829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r" fontAlgn="ctr"/>
                      <a:r>
                        <a:rPr lang="el-G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Σύνολο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DK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9720759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9FA1596E-E1D5-B24B-2142-EB671A228E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8582490"/>
              </p:ext>
            </p:extLst>
          </p:nvPr>
        </p:nvGraphicFramePr>
        <p:xfrm>
          <a:off x="6096000" y="3429000"/>
          <a:ext cx="5969000" cy="2400300"/>
        </p:xfrm>
        <a:graphic>
          <a:graphicData uri="http://schemas.openxmlformats.org/drawingml/2006/table">
            <a:tbl>
              <a:tblPr/>
              <a:tblGrid>
                <a:gridCol w="3312938">
                  <a:extLst>
                    <a:ext uri="{9D8B030D-6E8A-4147-A177-3AD203B41FA5}">
                      <a16:colId xmlns:a16="http://schemas.microsoft.com/office/drawing/2014/main" val="1021213340"/>
                    </a:ext>
                  </a:extLst>
                </a:gridCol>
                <a:gridCol w="2656062">
                  <a:extLst>
                    <a:ext uri="{9D8B030D-6E8A-4147-A177-3AD203B41FA5}">
                      <a16:colId xmlns:a16="http://schemas.microsoft.com/office/drawing/2014/main" val="1560529906"/>
                    </a:ext>
                  </a:extLst>
                </a:gridCol>
              </a:tblGrid>
              <a:tr h="30480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l-G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Προϋπολογισμός 2024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DK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697856509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Έξοδα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Ποσό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2398068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αίθουσες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6960267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βασιλόπιτα, 28η Οκτ, 25η Μαρ, </a:t>
                      </a:r>
                      <a:r>
                        <a:rPr lang="el-GR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Χριστουγ</a:t>
                      </a:r>
                      <a:endParaRPr lang="el-G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841499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έξοδα λογαριασμού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332989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Άλλες εκδηλώσεις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75048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Ιστοσελίδα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888168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r" fontAlgn="ctr"/>
                      <a:r>
                        <a:rPr lang="el-G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Σύνολο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DK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5499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71673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ABAEF-A905-A530-8396-383A19286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Τα νέα της δασκάλας…..</a:t>
            </a:r>
            <a:endParaRPr lang="en-DK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02C7F76-ECCF-B408-FD6D-A854B035F8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76783" y="1771361"/>
            <a:ext cx="3594100" cy="3505200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9A07A05-3228-2846-47B1-1E141A9A51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4559" y="1997277"/>
            <a:ext cx="2994314" cy="4348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840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03B4C-805F-911C-41DF-19D04B715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Γεωγραφική κατανομή μελών</a:t>
            </a:r>
            <a:endParaRPr lang="en-DK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B925D0B-62D7-A47E-6D6C-DB3A4360F8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0532415"/>
              </p:ext>
            </p:extLst>
          </p:nvPr>
        </p:nvGraphicFramePr>
        <p:xfrm>
          <a:off x="438149" y="1286097"/>
          <a:ext cx="5657851" cy="5486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43313">
                  <a:extLst>
                    <a:ext uri="{9D8B030D-6E8A-4147-A177-3AD203B41FA5}">
                      <a16:colId xmlns:a16="http://schemas.microsoft.com/office/drawing/2014/main" val="3426609896"/>
                    </a:ext>
                  </a:extLst>
                </a:gridCol>
                <a:gridCol w="2014538">
                  <a:extLst>
                    <a:ext uri="{9D8B030D-6E8A-4147-A177-3AD203B41FA5}">
                      <a16:colId xmlns:a16="http://schemas.microsoft.com/office/drawing/2014/main" val="1263712823"/>
                    </a:ext>
                  </a:extLst>
                </a:gridCol>
              </a:tblGrid>
              <a:tr h="86360">
                <a:tc>
                  <a:txBody>
                    <a:bodyPr/>
                    <a:lstStyle/>
                    <a:p>
                      <a:pPr algn="l" fontAlgn="b"/>
                      <a:r>
                        <a:rPr lang="el-GR" sz="1200" u="none" strike="noStrike" dirty="0">
                          <a:effectLst/>
                        </a:rPr>
                        <a:t>Περιοχή κατοικίας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</a:rPr>
                        <a:t>Count of </a:t>
                      </a:r>
                      <a:r>
                        <a:rPr lang="el-GR" sz="1200" u="none" strike="noStrike" dirty="0">
                          <a:effectLst/>
                        </a:rPr>
                        <a:t>Περιοχή κατοικίας</a:t>
                      </a:r>
                      <a:endParaRPr lang="el-G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92137411"/>
                  </a:ext>
                </a:extLst>
              </a:tr>
              <a:tr h="8636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2000 Frederiksberg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K" sz="1200" u="none" strike="noStrike">
                          <a:effectLst/>
                        </a:rPr>
                        <a:t>1</a:t>
                      </a:r>
                      <a:endParaRPr lang="en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34560989"/>
                  </a:ext>
                </a:extLst>
              </a:tr>
              <a:tr h="8636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2610. Rødovre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K" sz="1200" u="none" strike="noStrike">
                          <a:effectLst/>
                        </a:rPr>
                        <a:t>1</a:t>
                      </a:r>
                      <a:endParaRPr lang="en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345506443"/>
                  </a:ext>
                </a:extLst>
              </a:tr>
              <a:tr h="8636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2700 Brønshøj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K" sz="1200" u="none" strike="noStrike">
                          <a:effectLst/>
                        </a:rPr>
                        <a:t>1</a:t>
                      </a:r>
                      <a:endParaRPr lang="en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90657206"/>
                  </a:ext>
                </a:extLst>
              </a:tr>
              <a:tr h="8636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Amager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K" sz="1200" u="none" strike="noStrike">
                          <a:effectLst/>
                        </a:rPr>
                        <a:t>2</a:t>
                      </a:r>
                      <a:endParaRPr lang="en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303061446"/>
                  </a:ext>
                </a:extLst>
              </a:tr>
              <a:tr h="8636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Birkerød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K" sz="1200" u="none" strike="noStrike">
                          <a:effectLst/>
                        </a:rPr>
                        <a:t>1</a:t>
                      </a:r>
                      <a:endParaRPr lang="en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598488509"/>
                  </a:ext>
                </a:extLst>
              </a:tr>
              <a:tr h="8636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Brønshøj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K" sz="1200" u="none" strike="noStrike">
                          <a:effectLst/>
                        </a:rPr>
                        <a:t>3</a:t>
                      </a:r>
                      <a:endParaRPr lang="en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364493902"/>
                  </a:ext>
                </a:extLst>
              </a:tr>
              <a:tr h="8636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Charlottenlund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K" sz="1200" u="none" strike="noStrike">
                          <a:effectLst/>
                        </a:rPr>
                        <a:t>2</a:t>
                      </a:r>
                      <a:endParaRPr lang="en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470417106"/>
                  </a:ext>
                </a:extLst>
              </a:tr>
              <a:tr h="8636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Copenhagen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K" sz="1200" u="none" strike="noStrike">
                          <a:effectLst/>
                        </a:rPr>
                        <a:t>1</a:t>
                      </a:r>
                      <a:endParaRPr lang="en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330553086"/>
                  </a:ext>
                </a:extLst>
              </a:tr>
              <a:tr h="8636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Copenhagen Ø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K" sz="1200" u="none" strike="noStrike">
                          <a:effectLst/>
                        </a:rPr>
                        <a:t>1</a:t>
                      </a:r>
                      <a:endParaRPr lang="en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711130260"/>
                  </a:ext>
                </a:extLst>
              </a:tr>
              <a:tr h="8636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Frederiksberg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K" sz="1200" u="none" strike="noStrike">
                          <a:effectLst/>
                        </a:rPr>
                        <a:t>3</a:t>
                      </a:r>
                      <a:endParaRPr lang="en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804532251"/>
                  </a:ext>
                </a:extLst>
              </a:tr>
              <a:tr h="8636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Frederiksberg 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K" sz="1200" u="none" strike="noStrike">
                          <a:effectLst/>
                        </a:rPr>
                        <a:t>1</a:t>
                      </a:r>
                      <a:endParaRPr lang="en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238787065"/>
                  </a:ext>
                </a:extLst>
              </a:tr>
              <a:tr h="8636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Hellerup, Gentofte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K" sz="1200" u="none" strike="noStrike">
                          <a:effectLst/>
                        </a:rPr>
                        <a:t>1</a:t>
                      </a:r>
                      <a:endParaRPr lang="en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182814484"/>
                  </a:ext>
                </a:extLst>
              </a:tr>
              <a:tr h="8636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Herlev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K" sz="1200" u="none" strike="noStrike">
                          <a:effectLst/>
                        </a:rPr>
                        <a:t>1</a:t>
                      </a:r>
                      <a:endParaRPr lang="en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269658602"/>
                  </a:ext>
                </a:extLst>
              </a:tr>
              <a:tr h="8636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Horsholm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K" sz="1200" u="none" strike="noStrike">
                          <a:effectLst/>
                        </a:rPr>
                        <a:t>1</a:t>
                      </a:r>
                      <a:endParaRPr lang="en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346532452"/>
                  </a:ext>
                </a:extLst>
              </a:tr>
              <a:tr h="8636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Hvidovre 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K" sz="1200" u="none" strike="noStrike">
                          <a:effectLst/>
                        </a:rPr>
                        <a:t>1</a:t>
                      </a:r>
                      <a:endParaRPr lang="en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472317468"/>
                  </a:ext>
                </a:extLst>
              </a:tr>
              <a:tr h="8636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Hvidovrevej 256, Hvidovre 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K" sz="1200" u="none" strike="noStrike">
                          <a:effectLst/>
                        </a:rPr>
                        <a:t>1</a:t>
                      </a:r>
                      <a:endParaRPr lang="en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33074099"/>
                  </a:ext>
                </a:extLst>
              </a:tr>
              <a:tr h="8636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Karlslunde Strand 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K" sz="1200" u="none" strike="noStrike">
                          <a:effectLst/>
                        </a:rPr>
                        <a:t>1</a:t>
                      </a:r>
                      <a:endParaRPr lang="en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811786666"/>
                  </a:ext>
                </a:extLst>
              </a:tr>
              <a:tr h="8636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Kbh N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K" sz="1200" u="none" strike="noStrike">
                          <a:effectLst/>
                        </a:rPr>
                        <a:t>1</a:t>
                      </a:r>
                      <a:endParaRPr lang="en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97831606"/>
                  </a:ext>
                </a:extLst>
              </a:tr>
              <a:tr h="8636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Kbh S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K" sz="1200" u="none" strike="noStrike">
                          <a:effectLst/>
                        </a:rPr>
                        <a:t>1</a:t>
                      </a:r>
                      <a:endParaRPr lang="en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843448805"/>
                  </a:ext>
                </a:extLst>
              </a:tr>
              <a:tr h="8636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Kgs Lyngby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K" sz="1200" u="none" strike="noStrike">
                          <a:effectLst/>
                        </a:rPr>
                        <a:t>1</a:t>
                      </a:r>
                      <a:endParaRPr lang="en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362280647"/>
                  </a:ext>
                </a:extLst>
              </a:tr>
              <a:tr h="8636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København NV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K" sz="1200" u="none" strike="noStrike">
                          <a:effectLst/>
                        </a:rPr>
                        <a:t>2</a:t>
                      </a:r>
                      <a:endParaRPr lang="en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815656113"/>
                  </a:ext>
                </a:extLst>
              </a:tr>
              <a:tr h="8636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KØBENHAVN Ø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K" sz="1200" u="none" strike="noStrike">
                          <a:effectLst/>
                        </a:rPr>
                        <a:t>2</a:t>
                      </a:r>
                      <a:endParaRPr lang="en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835143005"/>
                  </a:ext>
                </a:extLst>
              </a:tr>
              <a:tr h="8636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Nordhavn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K" sz="1200" u="none" strike="noStrike">
                          <a:effectLst/>
                        </a:rPr>
                        <a:t>2</a:t>
                      </a:r>
                      <a:endParaRPr lang="en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012376174"/>
                  </a:ext>
                </a:extLst>
              </a:tr>
              <a:tr h="8636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Nørrebro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K" sz="1200" u="none" strike="noStrike">
                          <a:effectLst/>
                        </a:rPr>
                        <a:t>1</a:t>
                      </a:r>
                      <a:endParaRPr lang="en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931095123"/>
                  </a:ext>
                </a:extLst>
              </a:tr>
              <a:tr h="8636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Østebro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K" sz="1200" u="none" strike="noStrike">
                          <a:effectLst/>
                        </a:rPr>
                        <a:t>1</a:t>
                      </a:r>
                      <a:endParaRPr lang="en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941809673"/>
                  </a:ext>
                </a:extLst>
              </a:tr>
              <a:tr h="8636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Rødovre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K" sz="1200" u="none" strike="noStrike">
                          <a:effectLst/>
                        </a:rPr>
                        <a:t>1</a:t>
                      </a:r>
                      <a:endParaRPr lang="en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13119425"/>
                  </a:ext>
                </a:extLst>
              </a:tr>
              <a:tr h="8636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Roskilde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K" sz="1200" u="none" strike="noStrike">
                          <a:effectLst/>
                        </a:rPr>
                        <a:t>1</a:t>
                      </a:r>
                      <a:endParaRPr lang="en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951871992"/>
                  </a:ext>
                </a:extLst>
              </a:tr>
              <a:tr h="8636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Sluseholmen, 2450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K" sz="1200" u="none" strike="noStrike">
                          <a:effectLst/>
                        </a:rPr>
                        <a:t>1</a:t>
                      </a:r>
                      <a:endParaRPr lang="en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53107382"/>
                  </a:ext>
                </a:extLst>
              </a:tr>
              <a:tr h="8636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Soborg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K" sz="1200" u="none" strike="noStrike" dirty="0">
                          <a:effectLst/>
                        </a:rPr>
                        <a:t>1</a:t>
                      </a:r>
                      <a:endParaRPr lang="en-D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30897079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55505A3-004E-16AF-49CF-E41403DD3A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866652"/>
              </p:ext>
            </p:extLst>
          </p:nvPr>
        </p:nvGraphicFramePr>
        <p:xfrm>
          <a:off x="6293644" y="4029297"/>
          <a:ext cx="5657851" cy="2743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43313">
                  <a:extLst>
                    <a:ext uri="{9D8B030D-6E8A-4147-A177-3AD203B41FA5}">
                      <a16:colId xmlns:a16="http://schemas.microsoft.com/office/drawing/2014/main" val="2095510592"/>
                    </a:ext>
                  </a:extLst>
                </a:gridCol>
                <a:gridCol w="2014538">
                  <a:extLst>
                    <a:ext uri="{9D8B030D-6E8A-4147-A177-3AD203B41FA5}">
                      <a16:colId xmlns:a16="http://schemas.microsoft.com/office/drawing/2014/main" val="1168969471"/>
                    </a:ext>
                  </a:extLst>
                </a:gridCol>
              </a:tblGrid>
              <a:tr h="8636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</a:rPr>
                        <a:t>SYDHAVN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K" sz="1200" u="none" strike="noStrike">
                          <a:effectLst/>
                        </a:rPr>
                        <a:t>2</a:t>
                      </a:r>
                      <a:endParaRPr lang="en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426107055"/>
                  </a:ext>
                </a:extLst>
              </a:tr>
              <a:tr h="8636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 err="1">
                          <a:effectLst/>
                        </a:rPr>
                        <a:t>Valby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K" sz="1200" u="none" strike="noStrike">
                          <a:effectLst/>
                        </a:rPr>
                        <a:t>4</a:t>
                      </a:r>
                      <a:endParaRPr lang="en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204343010"/>
                  </a:ext>
                </a:extLst>
              </a:tr>
              <a:tr h="8636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 err="1">
                          <a:effectLst/>
                        </a:rPr>
                        <a:t>Vallensbæk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K" sz="1200" u="none" strike="noStrike">
                          <a:effectLst/>
                        </a:rPr>
                        <a:t>1</a:t>
                      </a:r>
                      <a:endParaRPr lang="en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8493398"/>
                  </a:ext>
                </a:extLst>
              </a:tr>
              <a:tr h="8636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 err="1">
                          <a:effectLst/>
                        </a:rPr>
                        <a:t>Vallensbæk</a:t>
                      </a:r>
                      <a:r>
                        <a:rPr lang="en-GB" sz="1200" u="none" strike="noStrike" dirty="0">
                          <a:effectLst/>
                        </a:rPr>
                        <a:t> Strand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K" sz="1200" u="none" strike="noStrike">
                          <a:effectLst/>
                        </a:rPr>
                        <a:t>1</a:t>
                      </a:r>
                      <a:endParaRPr lang="en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734235465"/>
                  </a:ext>
                </a:extLst>
              </a:tr>
              <a:tr h="8636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 err="1">
                          <a:effectLst/>
                        </a:rPr>
                        <a:t>Vanløse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K" sz="1200" u="none" strike="noStrike">
                          <a:effectLst/>
                        </a:rPr>
                        <a:t>2</a:t>
                      </a:r>
                      <a:endParaRPr lang="en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885200091"/>
                  </a:ext>
                </a:extLst>
              </a:tr>
              <a:tr h="8636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 err="1">
                          <a:effectLst/>
                        </a:rPr>
                        <a:t>Vedbæk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K" sz="1200" u="none" strike="noStrike">
                          <a:effectLst/>
                        </a:rPr>
                        <a:t>1</a:t>
                      </a:r>
                      <a:endParaRPr lang="en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149093819"/>
                  </a:ext>
                </a:extLst>
              </a:tr>
              <a:tr h="8636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 err="1">
                          <a:effectLst/>
                        </a:rPr>
                        <a:t>Veronikavej</a:t>
                      </a:r>
                      <a:r>
                        <a:rPr lang="en-GB" sz="1200" u="none" strike="noStrike" dirty="0">
                          <a:effectLst/>
                        </a:rPr>
                        <a:t> 8, </a:t>
                      </a:r>
                      <a:r>
                        <a:rPr lang="en-GB" sz="1200" u="none" strike="noStrike" dirty="0" err="1">
                          <a:effectLst/>
                        </a:rPr>
                        <a:t>Rødovre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K" sz="1200" u="none" strike="noStrike">
                          <a:effectLst/>
                        </a:rPr>
                        <a:t>1</a:t>
                      </a:r>
                      <a:endParaRPr lang="en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199777672"/>
                  </a:ext>
                </a:extLst>
              </a:tr>
              <a:tr h="8636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 err="1">
                          <a:effectLst/>
                        </a:rPr>
                        <a:t>Vestbirk</a:t>
                      </a:r>
                      <a:r>
                        <a:rPr lang="en-GB" sz="1200" u="none" strike="noStrike" dirty="0">
                          <a:effectLst/>
                        </a:rPr>
                        <a:t> Alle 37 Kastrup 2770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K" sz="1200" u="none" strike="noStrike">
                          <a:effectLst/>
                        </a:rPr>
                        <a:t>1</a:t>
                      </a:r>
                      <a:endParaRPr lang="en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927807809"/>
                  </a:ext>
                </a:extLst>
              </a:tr>
              <a:tr h="8636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</a:rPr>
                        <a:t>Vesterbro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K" sz="1200" u="none" strike="noStrike">
                          <a:effectLst/>
                        </a:rPr>
                        <a:t>1</a:t>
                      </a:r>
                      <a:endParaRPr lang="en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457872301"/>
                  </a:ext>
                </a:extLst>
              </a:tr>
              <a:tr h="8636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 err="1">
                          <a:effectLst/>
                        </a:rPr>
                        <a:t>Vigerslevvej</a:t>
                      </a:r>
                      <a:r>
                        <a:rPr lang="en-GB" sz="1200" u="none" strike="noStrike" dirty="0">
                          <a:effectLst/>
                        </a:rPr>
                        <a:t> 311 </a:t>
                      </a:r>
                      <a:r>
                        <a:rPr lang="en-GB" sz="1200" u="none" strike="noStrike" dirty="0" err="1">
                          <a:effectLst/>
                        </a:rPr>
                        <a:t>st.</a:t>
                      </a:r>
                      <a:r>
                        <a:rPr lang="en-GB" sz="1200" u="none" strike="noStrike" dirty="0">
                          <a:effectLst/>
                        </a:rPr>
                        <a:t> TV, 2500, </a:t>
                      </a:r>
                      <a:r>
                        <a:rPr lang="en-GB" sz="1200" u="none" strike="noStrike" dirty="0" err="1">
                          <a:effectLst/>
                        </a:rPr>
                        <a:t>Valby</a:t>
                      </a:r>
                      <a:r>
                        <a:rPr lang="en-GB" sz="1200" u="none" strike="noStrike" dirty="0">
                          <a:effectLst/>
                        </a:rPr>
                        <a:t>, Copenhagen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K" sz="1200" u="none" strike="noStrike">
                          <a:effectLst/>
                        </a:rPr>
                        <a:t>1</a:t>
                      </a:r>
                      <a:endParaRPr lang="en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402840885"/>
                  </a:ext>
                </a:extLst>
              </a:tr>
              <a:tr h="86360">
                <a:tc>
                  <a:txBody>
                    <a:bodyPr/>
                    <a:lstStyle/>
                    <a:p>
                      <a:pPr algn="l" fontAlgn="b"/>
                      <a:r>
                        <a:rPr lang="el-GR" sz="1200" u="none" strike="noStrike">
                          <a:effectLst/>
                        </a:rPr>
                        <a:t>ΚΓΛΑΔΣΑΚΣΕ</a:t>
                      </a:r>
                      <a:endParaRPr lang="el-G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K" sz="1200" u="none" strike="noStrike" dirty="0">
                          <a:effectLst/>
                        </a:rPr>
                        <a:t>1</a:t>
                      </a:r>
                      <a:endParaRPr lang="en-D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16882828"/>
                  </a:ext>
                </a:extLst>
              </a:tr>
              <a:tr h="86360">
                <a:tc>
                  <a:txBody>
                    <a:bodyPr/>
                    <a:lstStyle/>
                    <a:p>
                      <a:pPr algn="l" fontAlgn="b"/>
                      <a:r>
                        <a:rPr lang="el-GR" sz="1200" u="none" strike="noStrike">
                          <a:effectLst/>
                        </a:rPr>
                        <a:t>Κοπεγχαγη </a:t>
                      </a:r>
                      <a:endParaRPr lang="el-G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K" sz="1200" u="none" strike="noStrike" dirty="0">
                          <a:effectLst/>
                        </a:rPr>
                        <a:t>1</a:t>
                      </a:r>
                      <a:endParaRPr lang="en-D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044296788"/>
                  </a:ext>
                </a:extLst>
              </a:tr>
              <a:tr h="86360">
                <a:tc>
                  <a:txBody>
                    <a:bodyPr/>
                    <a:lstStyle/>
                    <a:p>
                      <a:pPr algn="l" fontAlgn="b"/>
                      <a:r>
                        <a:rPr lang="el-GR" sz="1200" u="none" strike="noStrike">
                          <a:effectLst/>
                        </a:rPr>
                        <a:t>Κοπενχάγη</a:t>
                      </a:r>
                      <a:endParaRPr lang="el-G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K" sz="1200" u="none" strike="noStrike" dirty="0">
                          <a:effectLst/>
                        </a:rPr>
                        <a:t>1</a:t>
                      </a:r>
                      <a:endParaRPr lang="en-D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056980124"/>
                  </a:ext>
                </a:extLst>
              </a:tr>
              <a:tr h="8636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(blank)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D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259374509"/>
                  </a:ext>
                </a:extLst>
              </a:tr>
              <a:tr h="8636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Grand Total</a:t>
                      </a:r>
                      <a:endParaRPr lang="en-GB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K" sz="1200" u="none" strike="noStrike" dirty="0">
                          <a:effectLst/>
                        </a:rPr>
                        <a:t>56</a:t>
                      </a:r>
                      <a:endParaRPr lang="en-DK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35821230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C94E873F-860D-89FE-D003-2C1EDA020620}"/>
              </a:ext>
            </a:extLst>
          </p:cNvPr>
          <p:cNvSpPr txBox="1"/>
          <p:nvPr/>
        </p:nvSpPr>
        <p:spPr>
          <a:xfrm>
            <a:off x="6677527" y="2182372"/>
            <a:ext cx="482708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/>
              <a:t>Τα στοιχεία όπως συμπληρώθηκαν κατά την εγγραφή των μελών του συλλόγου.</a:t>
            </a:r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24851717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03B4C-805F-911C-41DF-19D04B715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Γεωγραφική κατανομή μελών</a:t>
            </a:r>
            <a:endParaRPr lang="en-DK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F6749D4-D32C-4EED-6D18-E18F042EC5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3521012"/>
              </p:ext>
            </p:extLst>
          </p:nvPr>
        </p:nvGraphicFramePr>
        <p:xfrm>
          <a:off x="190500" y="1434460"/>
          <a:ext cx="2135696" cy="5417809"/>
        </p:xfrm>
        <a:graphic>
          <a:graphicData uri="http://schemas.openxmlformats.org/drawingml/2006/table">
            <a:tbl>
              <a:tblPr/>
              <a:tblGrid>
                <a:gridCol w="1915033">
                  <a:extLst>
                    <a:ext uri="{9D8B030D-6E8A-4147-A177-3AD203B41FA5}">
                      <a16:colId xmlns:a16="http://schemas.microsoft.com/office/drawing/2014/main" val="4235254637"/>
                    </a:ext>
                  </a:extLst>
                </a:gridCol>
                <a:gridCol w="220663">
                  <a:extLst>
                    <a:ext uri="{9D8B030D-6E8A-4147-A177-3AD203B41FA5}">
                      <a16:colId xmlns:a16="http://schemas.microsoft.com/office/drawing/2014/main" val="3467957960"/>
                    </a:ext>
                  </a:extLst>
                </a:gridCol>
              </a:tblGrid>
              <a:tr h="186821"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Περιοχή κατοικίας Γενικά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l-G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8779864"/>
                  </a:ext>
                </a:extLst>
              </a:tr>
              <a:tr h="186821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Birkerød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9156109"/>
                  </a:ext>
                </a:extLst>
              </a:tr>
              <a:tr h="186821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Brønshøj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2680738"/>
                  </a:ext>
                </a:extLst>
              </a:tr>
              <a:tr h="186821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Charlottenlund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7576113"/>
                  </a:ext>
                </a:extLst>
              </a:tr>
              <a:tr h="186821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Frederiksberg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K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8402741"/>
                  </a:ext>
                </a:extLst>
              </a:tr>
              <a:tr h="186821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Gladsaxe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51087"/>
                  </a:ext>
                </a:extLst>
              </a:tr>
              <a:tr h="186821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Hellerup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3080029"/>
                  </a:ext>
                </a:extLst>
              </a:tr>
              <a:tr h="186821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Herlev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4215143"/>
                  </a:ext>
                </a:extLst>
              </a:tr>
              <a:tr h="186821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Horsholm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209639"/>
                  </a:ext>
                </a:extLst>
              </a:tr>
              <a:tr h="186821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Hvidovre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0219381"/>
                  </a:ext>
                </a:extLst>
              </a:tr>
              <a:tr h="186821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Karlslunde</a:t>
                      </a: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Strand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9393365"/>
                  </a:ext>
                </a:extLst>
              </a:tr>
              <a:tr h="186821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Kastrup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9643200"/>
                  </a:ext>
                </a:extLst>
              </a:tr>
              <a:tr h="186821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Kgs Lyngby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9523143"/>
                  </a:ext>
                </a:extLst>
              </a:tr>
              <a:tr h="186821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København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K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5119018"/>
                  </a:ext>
                </a:extLst>
              </a:tr>
              <a:tr h="186821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København</a:t>
                      </a:r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K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7297162"/>
                  </a:ext>
                </a:extLst>
              </a:tr>
              <a:tr h="186821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København</a:t>
                      </a:r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NV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K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8771553"/>
                  </a:ext>
                </a:extLst>
              </a:tr>
              <a:tr h="186821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København</a:t>
                      </a:r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Ø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K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5094684"/>
                  </a:ext>
                </a:extLst>
              </a:tr>
              <a:tr h="186821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København</a:t>
                      </a:r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K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270918"/>
                  </a:ext>
                </a:extLst>
              </a:tr>
              <a:tr h="186821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København</a:t>
                      </a:r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SV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K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6517177"/>
                  </a:ext>
                </a:extLst>
              </a:tr>
              <a:tr h="186821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København</a:t>
                      </a:r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V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K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7527087"/>
                  </a:ext>
                </a:extLst>
              </a:tr>
              <a:tr h="186821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Nordhavn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K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5524738"/>
                  </a:ext>
                </a:extLst>
              </a:tr>
              <a:tr h="186821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Rødovre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2753717"/>
                  </a:ext>
                </a:extLst>
              </a:tr>
              <a:tr h="186821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Roskilde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1664800"/>
                  </a:ext>
                </a:extLst>
              </a:tr>
              <a:tr h="186821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Soborg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0556442"/>
                  </a:ext>
                </a:extLst>
              </a:tr>
              <a:tr h="186821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Valby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K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297489"/>
                  </a:ext>
                </a:extLst>
              </a:tr>
              <a:tr h="186821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Vallensbæk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723047"/>
                  </a:ext>
                </a:extLst>
              </a:tr>
              <a:tr h="186821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Vanløse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8405354"/>
                  </a:ext>
                </a:extLst>
              </a:tr>
              <a:tr h="186821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Vedbæk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7162405"/>
                  </a:ext>
                </a:extLst>
              </a:tr>
              <a:tr h="186821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Grand Total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K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1778992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2F78C82-82BC-C478-3A14-9191024BF0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6682575"/>
              </p:ext>
            </p:extLst>
          </p:nvPr>
        </p:nvGraphicFramePr>
        <p:xfrm>
          <a:off x="2651337" y="1583044"/>
          <a:ext cx="2551239" cy="5120640"/>
        </p:xfrm>
        <a:graphic>
          <a:graphicData uri="http://schemas.openxmlformats.org/drawingml/2006/table">
            <a:tbl>
              <a:tblPr/>
              <a:tblGrid>
                <a:gridCol w="2298827">
                  <a:extLst>
                    <a:ext uri="{9D8B030D-6E8A-4147-A177-3AD203B41FA5}">
                      <a16:colId xmlns:a16="http://schemas.microsoft.com/office/drawing/2014/main" val="1936512391"/>
                    </a:ext>
                  </a:extLst>
                </a:gridCol>
                <a:gridCol w="252412">
                  <a:extLst>
                    <a:ext uri="{9D8B030D-6E8A-4147-A177-3AD203B41FA5}">
                      <a16:colId xmlns:a16="http://schemas.microsoft.com/office/drawing/2014/main" val="643927924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Περιοχή κατοικίας Γενικά2</a:t>
                      </a:r>
                    </a:p>
                    <a:p>
                      <a:pPr algn="ctr" fontAlgn="b"/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l-G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377022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Birkerød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040286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err="1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Brønshøj</a:t>
                      </a:r>
                      <a:endParaRPr lang="en-GB" sz="1600" b="0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K" sz="1600" b="0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412734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err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Charlottenlund</a:t>
                      </a:r>
                      <a:endParaRPr lang="en-GB" sz="16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K" sz="16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01487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err="1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Gladsaxe</a:t>
                      </a:r>
                      <a:endParaRPr lang="en-GB" sz="1600" b="0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K" sz="1600" b="0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972942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err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Hellerup</a:t>
                      </a:r>
                      <a:endParaRPr lang="en-GB" sz="16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K" sz="16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050085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err="1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Herlev</a:t>
                      </a:r>
                      <a:endParaRPr lang="en-GB" sz="1600" b="0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K" sz="1600" b="0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72276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Horsholm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311714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Hvidovre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K" sz="16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741597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Karlslunde</a:t>
                      </a:r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Strand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915582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Kastrup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71605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Kbh</a:t>
                      </a:r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en-GB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Valby</a:t>
                      </a:r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en-GB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Frb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173185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Kgs Lyngby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274794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err="1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Rødovre</a:t>
                      </a:r>
                      <a:endParaRPr lang="en-GB" sz="16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K" sz="16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825123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Roskilde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351777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err="1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Soborg</a:t>
                      </a:r>
                      <a:endParaRPr lang="en-GB" sz="1600" b="0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K" sz="1600" b="0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275553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Vallensbæk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918028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Vanløse</a:t>
                      </a:r>
                      <a:endParaRPr lang="en-GB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K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67129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Vedbæk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243555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Grand Total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K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4485825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F2226860-6A57-B524-C467-A0F7D529BE98}"/>
              </a:ext>
            </a:extLst>
          </p:cNvPr>
          <p:cNvSpPr txBox="1"/>
          <p:nvPr/>
        </p:nvSpPr>
        <p:spPr>
          <a:xfrm>
            <a:off x="5469304" y="1277957"/>
            <a:ext cx="653219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/>
              <a:t>Δεν υπάρχει ξεκάθαρη διαφοροποίηση στον αριθμό των μαθητών που έρχονται από βόρεια, δυτικά </a:t>
            </a:r>
            <a:r>
              <a:rPr lang="da-DK" dirty="0"/>
              <a:t>,</a:t>
            </a:r>
            <a:r>
              <a:rPr lang="el-GR" dirty="0"/>
              <a:t>νότια της ευρύτερης περιοχής της Κοπεγχάγης</a:t>
            </a:r>
            <a:endParaRPr lang="en-DK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C7226D9-EB0B-08D0-BE32-F344DAAC74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208"/>
          <a:stretch/>
        </p:blipFill>
        <p:spPr>
          <a:xfrm>
            <a:off x="5527717" y="2245895"/>
            <a:ext cx="6206955" cy="461210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CBB8464-519E-268D-FDE0-D0B60CA2082D}"/>
              </a:ext>
            </a:extLst>
          </p:cNvPr>
          <p:cNvSpPr txBox="1"/>
          <p:nvPr/>
        </p:nvSpPr>
        <p:spPr>
          <a:xfrm>
            <a:off x="9893808" y="2871216"/>
            <a:ext cx="173736" cy="261610"/>
          </a:xfrm>
          <a:prstGeom prst="rect">
            <a:avLst/>
          </a:prstGeom>
          <a:solidFill>
            <a:schemeClr val="bg1">
              <a:alpha val="34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DK" sz="1050" b="1" dirty="0">
                <a:solidFill>
                  <a:srgbClr val="FF0000"/>
                </a:solidFill>
              </a:rPr>
              <a:t>1</a:t>
            </a:r>
            <a:endParaRPr lang="en-DK" b="1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DFA7B5B-A370-71B5-C79D-D0AFA7EA23A3}"/>
              </a:ext>
            </a:extLst>
          </p:cNvPr>
          <p:cNvSpPr txBox="1"/>
          <p:nvPr/>
        </p:nvSpPr>
        <p:spPr>
          <a:xfrm>
            <a:off x="10250424" y="4042732"/>
            <a:ext cx="173736" cy="261610"/>
          </a:xfrm>
          <a:prstGeom prst="rect">
            <a:avLst/>
          </a:prstGeom>
          <a:solidFill>
            <a:schemeClr val="bg1">
              <a:alpha val="34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DK" sz="1050" b="1" dirty="0">
                <a:solidFill>
                  <a:srgbClr val="FF0000"/>
                </a:solidFill>
              </a:rPr>
              <a:t>6</a:t>
            </a:r>
            <a:endParaRPr lang="en-DK" b="1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0B86E11-5181-05BB-A5D3-0DB9035C87E0}"/>
              </a:ext>
            </a:extLst>
          </p:cNvPr>
          <p:cNvSpPr txBox="1"/>
          <p:nvPr/>
        </p:nvSpPr>
        <p:spPr>
          <a:xfrm>
            <a:off x="10250424" y="4670620"/>
            <a:ext cx="173736" cy="261610"/>
          </a:xfrm>
          <a:prstGeom prst="rect">
            <a:avLst/>
          </a:prstGeom>
          <a:solidFill>
            <a:schemeClr val="bg1">
              <a:alpha val="34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DK" sz="1050" b="1" dirty="0">
                <a:solidFill>
                  <a:srgbClr val="FF0000"/>
                </a:solidFill>
              </a:rPr>
              <a:t>5</a:t>
            </a:r>
            <a:endParaRPr lang="en-DK" b="1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BB38508-EE18-E176-03D0-10B0ED6E8252}"/>
              </a:ext>
            </a:extLst>
          </p:cNvPr>
          <p:cNvSpPr txBox="1"/>
          <p:nvPr/>
        </p:nvSpPr>
        <p:spPr>
          <a:xfrm>
            <a:off x="10905680" y="3881754"/>
            <a:ext cx="173736" cy="253916"/>
          </a:xfrm>
          <a:prstGeom prst="rect">
            <a:avLst/>
          </a:prstGeom>
          <a:solidFill>
            <a:schemeClr val="bg1">
              <a:alpha val="34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DK" sz="1050" b="1" dirty="0">
                <a:solidFill>
                  <a:srgbClr val="FF0000"/>
                </a:solidFill>
              </a:rPr>
              <a:t>3</a:t>
            </a:r>
            <a:endParaRPr lang="en-DK" b="1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15108C7-9ACB-0CB3-5783-1FF484D37D0E}"/>
              </a:ext>
            </a:extLst>
          </p:cNvPr>
          <p:cNvSpPr txBox="1"/>
          <p:nvPr/>
        </p:nvSpPr>
        <p:spPr>
          <a:xfrm>
            <a:off x="10569374" y="3620144"/>
            <a:ext cx="173736" cy="261610"/>
          </a:xfrm>
          <a:prstGeom prst="rect">
            <a:avLst/>
          </a:prstGeom>
          <a:solidFill>
            <a:schemeClr val="bg1">
              <a:alpha val="34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DK" sz="1050" b="1" dirty="0">
                <a:solidFill>
                  <a:srgbClr val="FF0000"/>
                </a:solidFill>
              </a:rPr>
              <a:t>1</a:t>
            </a:r>
            <a:endParaRPr lang="en-DK" b="1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2B4D24E-23F1-BF29-BFBE-68108433C20C}"/>
              </a:ext>
            </a:extLst>
          </p:cNvPr>
          <p:cNvSpPr txBox="1"/>
          <p:nvPr/>
        </p:nvSpPr>
        <p:spPr>
          <a:xfrm>
            <a:off x="10656242" y="2413895"/>
            <a:ext cx="173736" cy="261610"/>
          </a:xfrm>
          <a:prstGeom prst="rect">
            <a:avLst/>
          </a:prstGeom>
          <a:solidFill>
            <a:schemeClr val="bg1">
              <a:alpha val="34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DK" sz="1050" b="1" dirty="0">
                <a:solidFill>
                  <a:srgbClr val="FF0000"/>
                </a:solidFill>
              </a:rPr>
              <a:t>1</a:t>
            </a:r>
            <a:endParaRPr lang="en-DK" b="1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8F768A5-75B5-C2A5-08C7-FB12FEB3861B}"/>
              </a:ext>
            </a:extLst>
          </p:cNvPr>
          <p:cNvSpPr txBox="1"/>
          <p:nvPr/>
        </p:nvSpPr>
        <p:spPr>
          <a:xfrm>
            <a:off x="9214104" y="5525792"/>
            <a:ext cx="173736" cy="261610"/>
          </a:xfrm>
          <a:prstGeom prst="rect">
            <a:avLst/>
          </a:prstGeom>
          <a:solidFill>
            <a:schemeClr val="bg1">
              <a:alpha val="34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DK" sz="1050" b="1" dirty="0">
                <a:solidFill>
                  <a:srgbClr val="FF0000"/>
                </a:solidFill>
              </a:rPr>
              <a:t>1</a:t>
            </a:r>
            <a:endParaRPr lang="en-DK" b="1" dirty="0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4D0F072-DDBB-F278-0186-FD1B152B8D4B}"/>
              </a:ext>
            </a:extLst>
          </p:cNvPr>
          <p:cNvSpPr txBox="1"/>
          <p:nvPr/>
        </p:nvSpPr>
        <p:spPr>
          <a:xfrm>
            <a:off x="11180064" y="5145024"/>
            <a:ext cx="173736" cy="261610"/>
          </a:xfrm>
          <a:prstGeom prst="rect">
            <a:avLst/>
          </a:prstGeom>
          <a:solidFill>
            <a:schemeClr val="bg1">
              <a:alpha val="34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DK" sz="1050" b="1" dirty="0">
                <a:solidFill>
                  <a:srgbClr val="FF0000"/>
                </a:solidFill>
              </a:rPr>
              <a:t>1</a:t>
            </a:r>
            <a:endParaRPr lang="en-DK" b="1" dirty="0">
              <a:solidFill>
                <a:srgbClr val="FF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9EFCFF1-A0F7-35C8-11D0-801BC9017903}"/>
              </a:ext>
            </a:extLst>
          </p:cNvPr>
          <p:cNvSpPr txBox="1"/>
          <p:nvPr/>
        </p:nvSpPr>
        <p:spPr>
          <a:xfrm>
            <a:off x="8180155" y="4932230"/>
            <a:ext cx="173736" cy="261610"/>
          </a:xfrm>
          <a:prstGeom prst="rect">
            <a:avLst/>
          </a:prstGeom>
          <a:solidFill>
            <a:schemeClr val="bg1">
              <a:alpha val="34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DK" sz="1050" b="1" dirty="0">
                <a:solidFill>
                  <a:srgbClr val="FF0000"/>
                </a:solidFill>
              </a:rPr>
              <a:t>1</a:t>
            </a:r>
            <a:endParaRPr lang="en-DK" b="1" dirty="0">
              <a:solidFill>
                <a:srgbClr val="FF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7B9A94B-31D2-CF09-010F-19F488593FF2}"/>
              </a:ext>
            </a:extLst>
          </p:cNvPr>
          <p:cNvSpPr txBox="1"/>
          <p:nvPr/>
        </p:nvSpPr>
        <p:spPr>
          <a:xfrm>
            <a:off x="9957413" y="5090773"/>
            <a:ext cx="173736" cy="261610"/>
          </a:xfrm>
          <a:prstGeom prst="rect">
            <a:avLst/>
          </a:prstGeom>
          <a:solidFill>
            <a:schemeClr val="bg1">
              <a:alpha val="34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DK" sz="1050" b="1" dirty="0">
                <a:solidFill>
                  <a:srgbClr val="FF0000"/>
                </a:solidFill>
              </a:rPr>
              <a:t>2</a:t>
            </a:r>
            <a:endParaRPr lang="en-DK" b="1" dirty="0">
              <a:solidFill>
                <a:srgbClr val="FF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B931CF5-0011-8DF0-C8FA-42564229682B}"/>
              </a:ext>
            </a:extLst>
          </p:cNvPr>
          <p:cNvSpPr txBox="1"/>
          <p:nvPr/>
        </p:nvSpPr>
        <p:spPr>
          <a:xfrm>
            <a:off x="10893424" y="2740411"/>
            <a:ext cx="173736" cy="261610"/>
          </a:xfrm>
          <a:prstGeom prst="rect">
            <a:avLst/>
          </a:prstGeom>
          <a:solidFill>
            <a:schemeClr val="bg1">
              <a:alpha val="34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DK" sz="1050" b="1" dirty="0">
                <a:solidFill>
                  <a:srgbClr val="FF0000"/>
                </a:solidFill>
              </a:rPr>
              <a:t>1</a:t>
            </a:r>
            <a:endParaRPr lang="en-DK" b="1" dirty="0">
              <a:solidFill>
                <a:srgbClr val="FF00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5D1376F-D22B-68B8-FFCD-015BD65D05E9}"/>
              </a:ext>
            </a:extLst>
          </p:cNvPr>
          <p:cNvSpPr txBox="1"/>
          <p:nvPr/>
        </p:nvSpPr>
        <p:spPr>
          <a:xfrm>
            <a:off x="10193569" y="4374917"/>
            <a:ext cx="173736" cy="261610"/>
          </a:xfrm>
          <a:prstGeom prst="rect">
            <a:avLst/>
          </a:prstGeom>
          <a:solidFill>
            <a:schemeClr val="bg1">
              <a:alpha val="34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DK" sz="1050" b="1" dirty="0">
                <a:solidFill>
                  <a:srgbClr val="FF0000"/>
                </a:solidFill>
              </a:rPr>
              <a:t>2</a:t>
            </a:r>
            <a:endParaRPr lang="en-DK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393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390BE-9AA3-84FF-9043-A7FC9D1F1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4375" y="2338610"/>
            <a:ext cx="8911687" cy="1280890"/>
          </a:xfrm>
        </p:spPr>
        <p:txBody>
          <a:bodyPr/>
          <a:lstStyle/>
          <a:p>
            <a:r>
              <a:rPr lang="el-GR" dirty="0"/>
              <a:t>Ευχαριστούμε</a:t>
            </a:r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1103516441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973</TotalTime>
  <Words>722</Words>
  <Application>Microsoft Macintosh PowerPoint</Application>
  <PresentationFormat>Widescreen</PresentationFormat>
  <Paragraphs>366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Century Gothic</vt:lpstr>
      <vt:lpstr>Wingdings 3</vt:lpstr>
      <vt:lpstr>Wisp</vt:lpstr>
      <vt:lpstr>Den Græske Skoles Forældreforening  Σύλλογος γονέων ελληνικού σχολείου</vt:lpstr>
      <vt:lpstr>Θέματα προς συζήτηση</vt:lpstr>
      <vt:lpstr>Μέλη και Μαθητές</vt:lpstr>
      <vt:lpstr>Έσοδα – Έξοδα 2023</vt:lpstr>
      <vt:lpstr>Προϋπολογισμός 2024</vt:lpstr>
      <vt:lpstr>Τα νέα της δασκάλας…..</vt:lpstr>
      <vt:lpstr>Γεωγραφική κατανομή μελών</vt:lpstr>
      <vt:lpstr>Γεωγραφική κατανομή μελών</vt:lpstr>
      <vt:lpstr>Ευχαριστούμε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Den Græske Skoles Forældreforening  Σύλλογος γονέων ελληνικού σχολείου</dc:title>
  <dc:creator>Mixalius Kabanius</dc:creator>
  <cp:lastModifiedBy>Mixalius Kabanius</cp:lastModifiedBy>
  <cp:revision>18</cp:revision>
  <dcterms:created xsi:type="dcterms:W3CDTF">2023-03-18T09:08:02Z</dcterms:created>
  <dcterms:modified xsi:type="dcterms:W3CDTF">2024-04-07T10:49:36Z</dcterms:modified>
</cp:coreProperties>
</file>